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722"/>
  </p:normalViewPr>
  <p:slideViewPr>
    <p:cSldViewPr snapToGrid="0">
      <p:cViewPr varScale="1">
        <p:scale>
          <a:sx n="118" d="100"/>
          <a:sy n="118" d="100"/>
        </p:scale>
        <p:origin x="6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4F72-8A54-F22D-9B90-964FAD3BA5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C0DD55-0246-5ABB-7081-C8EFAEA0CE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0DF30-5677-1C40-E9ED-7E3493AB2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347F3-CDCF-8E2B-38AA-33164E1E4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DDDB4-69B8-FAFD-21FA-A8F73320D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57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FB888-40A9-91D4-38DE-715D8977C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D3BC83-45C3-5A5D-9728-67E3029649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0AF68-3678-9C6C-535F-91DC1A0C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818DA-AED1-A458-7167-5629263D2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8A59B-A315-0801-C893-81DFD8B1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469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A5A05B-5B51-E370-F336-62F54BB149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BFA4CC-B5CE-40BA-BB96-BA3AB8F85F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4E3A9-01BD-C8AB-A499-BA2C01D90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278DA-AC25-EAD4-4E62-11D7C4102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B43919-FB3D-C216-0944-4FAB396D1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470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613E8-3AAC-9A9E-3DE3-1FB439E8F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5FA69-CCAD-E837-BFE2-494DEB654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69E16-80BB-0C65-2E66-F2C1B6505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2285C-F8AC-E93D-9CD7-52B5F78D2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460A24-2474-D1C4-D889-B012967AA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982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51D7-CF3D-DD0F-100F-52D0E1DFF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6DB0E-779E-9993-87CB-3308899FB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9BD19-3092-C8B9-1571-5FAE1CE5D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E5B646-27EA-230C-C4B5-6AB3D63D3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2D1E8-57B9-E5CB-A421-3E3E6C2E3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579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95998-AC9C-C64D-AF93-33649C75B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B8278-648F-72F0-7257-47198C0BDC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EFE043-0F21-5BFD-18DA-CECF837077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0951D-41E1-6C53-5BD5-4D6F93DED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44D78D-C016-3960-A105-F0DC05C2F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81614-D8A2-9CC8-AD96-59CACC479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91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ED0A0-EEF7-591F-D014-FC17CDED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BF162-F083-CECD-EFAB-DB22ED600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31485-CCEF-BD73-339A-B8F9FF4A9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95DBD9-7D56-32D5-2484-E0135005CA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254FD-8FC3-BB39-619B-881DED17D2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62F547-1918-5C2D-77B8-EBA23907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2E01F3-7953-ADBA-4D65-18759EC98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1FC087-D4BC-E22C-F958-969A72DD3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1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68D4F-FF7F-218D-05C2-A93B6AF11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B82768-ED1A-D304-0C84-9E99E1F05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876D1D-E033-5729-47B4-4DE9BDF77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D19AA-1F8D-266E-987C-561DFF55C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835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6B6807-E00A-FCA6-E711-02AE6186B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D2BC7A-703E-2E28-AA27-D6A0D4245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B8FACD-7A0E-E16A-7CF4-F011CA937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3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0DCE6-839C-5270-9F4C-5EC2978CE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D84B9-83A8-5C39-0DEA-0947C9222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AD377-10E4-100F-C88A-126CD8AC3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4642F-E532-AC11-D1E1-F4D69F838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44B234-6CB6-1001-266C-58D8AD04A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161DD0-A3C5-92FA-4631-C820C58F8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513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03A57-5A27-5FB0-7A74-8DC804BD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4327CE-D1FF-97B4-7709-EED1CFC94C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B1E7F-26B8-77E1-6D78-1E3A8EABA7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4505AD-1B6E-E1AF-03E8-8FFA6C1B5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CCFDD-4950-303F-ECE3-E68C7A3D5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30A79-A1B0-C9F2-1041-82752282D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1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F0E8AB-1335-7B5C-C1A0-A41847EB6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D27D1-78AE-CA7C-B61E-8CE57D701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137C8-EE7A-9D9D-9483-66F5D7B76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D2F791-CF2B-3545-8FD7-8B72722EC576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376126-7423-D0AA-DC62-4C8FE66CC0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4CCEE-7945-198E-DF2C-BB2B9782B8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C3551-CD3E-8748-A012-D81A39C7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764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https://img-blog.csdnimg.cn/20200615213816359.png?x-oss-process=image/watermark,type_ZmFuZ3poZW5naGVpdGk,shadow_10,text_aHR0cHM6Ly9ibG9nLmNzZG4ubmV0L3UwMTQ2MjY3NDg=,size_16,color_FFFFFF,t_70#pic_center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pyimagesearch.com/2019/02/04/keras-multiple-inputs-and-mixed-data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392BD-0211-1602-F1BF-E122EB0EE8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Prediction of optical waveguide parameters using CNN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A9C76-1E3B-08F4-53DF-C5E0384768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Reporter/</a:t>
            </a:r>
            <a:r>
              <a:rPr lang="en-US"/>
              <a:t>Team Member: </a:t>
            </a:r>
            <a:r>
              <a:rPr lang="en-US" dirty="0"/>
              <a:t>Xuan Chen</a:t>
            </a:r>
          </a:p>
          <a:p>
            <a:r>
              <a:rPr lang="en-US" dirty="0"/>
              <a:t>Student #82286956 </a:t>
            </a:r>
          </a:p>
        </p:txBody>
      </p:sp>
    </p:spTree>
    <p:extLst>
      <p:ext uri="{BB962C8B-B14F-4D97-AF65-F5344CB8AC3E}">
        <p14:creationId xmlns:p14="http://schemas.microsoft.com/office/powerpoint/2010/main" val="1757547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14105-2300-4BFE-46D1-B51E1A6E0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255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CA" altLang="zh-CN" sz="3600" b="1" dirty="0"/>
              <a:t>Electromagnetic field patterns of optical waveguide</a:t>
            </a:r>
            <a:endParaRPr lang="en-US" sz="3600" b="1" dirty="0"/>
          </a:p>
        </p:txBody>
      </p:sp>
      <p:pic>
        <p:nvPicPr>
          <p:cNvPr id="4" name="图片 7" descr="文本, 信件&#10;&#10;描述已自动生成">
            <a:extLst>
              <a:ext uri="{FF2B5EF4-FFF2-40B4-BE49-F238E27FC236}">
                <a16:creationId xmlns:a16="http://schemas.microsoft.com/office/drawing/2014/main" id="{68C6EF5C-3515-69AA-E927-5C5E79A85F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11717"/>
            <a:ext cx="10515600" cy="41010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C5C40B-E5D9-7CC2-F96B-9087558EFAE6}"/>
              </a:ext>
            </a:extLst>
          </p:cNvPr>
          <p:cNvSpPr txBox="1"/>
          <p:nvPr/>
        </p:nvSpPr>
        <p:spPr>
          <a:xfrm>
            <a:off x="838199" y="5646283"/>
            <a:ext cx="99060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Application in main research::: </a:t>
            </a:r>
          </a:p>
          <a:p>
            <a:r>
              <a:rPr lang="en-US" sz="2400" dirty="0">
                <a:solidFill>
                  <a:srgbClr val="C00000"/>
                </a:solidFill>
              </a:rPr>
              <a:t>Used as a part of detection system to discover the leakage at gas station</a:t>
            </a:r>
            <a:r>
              <a:rPr lang="en-CA" sz="2400" dirty="0">
                <a:solidFill>
                  <a:srgbClr val="C00000"/>
                </a:solidFill>
              </a:rPr>
              <a:t>.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3554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7FD6F-DF33-E5B9-017C-5940F709A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370" y="127912"/>
            <a:ext cx="10700657" cy="1349419"/>
          </a:xfrm>
        </p:spPr>
        <p:txBody>
          <a:bodyPr>
            <a:normAutofit/>
          </a:bodyPr>
          <a:lstStyle/>
          <a:p>
            <a:r>
              <a:rPr lang="en-US" b="1" dirty="0"/>
              <a:t>What am I doing?</a:t>
            </a:r>
            <a:br>
              <a:rPr lang="en-US" dirty="0"/>
            </a:br>
            <a:r>
              <a:rPr lang="en-US" sz="2400" dirty="0"/>
              <a:t>Using CNN models to predict optical waveguide parameters.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44D3E-277D-2AA5-BCC4-84F02A2AF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899" y="2013307"/>
            <a:ext cx="5257800" cy="435133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Input: </a:t>
            </a:r>
            <a:r>
              <a:rPr lang="en-CA" altLang="zh-CN" sz="3200" dirty="0">
                <a:solidFill>
                  <a:schemeClr val="accent1">
                    <a:lumMod val="50000"/>
                  </a:schemeClr>
                </a:solidFill>
              </a:rPr>
              <a:t>Extract one-quarter of mode pattern image and discretize into 28x28 pixels.</a:t>
            </a:r>
          </a:p>
          <a:p>
            <a:pPr marL="0" indent="0">
              <a:buNone/>
            </a:pPr>
            <a:endParaRPr lang="en-CA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Output: geometric dimensions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w (0.1 ~ 1.2𝜇m)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h (0.1 ~ 1.2𝜇m)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B6E28D8-72CD-6506-94C7-796417C542ED}"/>
              </a:ext>
            </a:extLst>
          </p:cNvPr>
          <p:cNvGrpSpPr/>
          <p:nvPr/>
        </p:nvGrpSpPr>
        <p:grpSpPr>
          <a:xfrm>
            <a:off x="6740493" y="1367705"/>
            <a:ext cx="4820137" cy="3563523"/>
            <a:chOff x="6914909" y="1690688"/>
            <a:chExt cx="4727609" cy="3200400"/>
          </a:xfrm>
        </p:grpSpPr>
        <p:pic>
          <p:nvPicPr>
            <p:cNvPr id="5" name="图片 11">
              <a:extLst>
                <a:ext uri="{FF2B5EF4-FFF2-40B4-BE49-F238E27FC236}">
                  <a16:creationId xmlns:a16="http://schemas.microsoft.com/office/drawing/2014/main" id="{B89624B5-7FEE-7119-8DA9-5E0BB2AFD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4909" y="1690688"/>
              <a:ext cx="4727609" cy="32004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16C6D23-BD1A-5561-A787-BF90611A4202}"/>
                </a:ext>
              </a:extLst>
            </p:cNvPr>
            <p:cNvSpPr/>
            <p:nvPr/>
          </p:nvSpPr>
          <p:spPr>
            <a:xfrm>
              <a:off x="10833904" y="2569580"/>
              <a:ext cx="208344" cy="196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7FC981-BCFE-2387-A2A2-E513A27C5512}"/>
                </a:ext>
              </a:extLst>
            </p:cNvPr>
            <p:cNvSpPr/>
            <p:nvPr/>
          </p:nvSpPr>
          <p:spPr>
            <a:xfrm>
              <a:off x="9886709" y="3050976"/>
              <a:ext cx="208344" cy="196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0" name="图片 2">
            <a:extLst>
              <a:ext uri="{FF2B5EF4-FFF2-40B4-BE49-F238E27FC236}">
                <a16:creationId xmlns:a16="http://schemas.microsoft.com/office/drawing/2014/main" id="{2C8388D7-8A3F-38FD-FC01-08D9771E4F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942"/>
          <a:stretch/>
        </p:blipFill>
        <p:spPr>
          <a:xfrm>
            <a:off x="4062605" y="4570692"/>
            <a:ext cx="1663686" cy="192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46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37322-065A-8391-688A-C9E4B3B4B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648"/>
            <a:ext cx="10515600" cy="1325563"/>
          </a:xfrm>
        </p:spPr>
        <p:txBody>
          <a:bodyPr/>
          <a:lstStyle/>
          <a:p>
            <a:r>
              <a:rPr lang="en-US" b="1" dirty="0"/>
              <a:t>Overview of model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CA1BAD-9D06-07BB-B3F7-8F729F231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2616" y="1534831"/>
            <a:ext cx="6284089" cy="4351338"/>
          </a:xfrm>
        </p:spPr>
        <p:txBody>
          <a:bodyPr/>
          <a:lstStyle/>
          <a:p>
            <a:r>
              <a:rPr lang="en-US" dirty="0"/>
              <a:t>CNN + LSTM model (might need to be adjusted)</a:t>
            </a:r>
          </a:p>
          <a:p>
            <a:endParaRPr lang="en-US" dirty="0"/>
          </a:p>
          <a:p>
            <a:r>
              <a:rPr lang="en-US" dirty="0"/>
              <a:t>Other parameter: Epoch = 2000 (Iteration times of training model). Batch size = 10 (Number of samples updated by gradient)</a:t>
            </a:r>
          </a:p>
          <a:p>
            <a:endParaRPr lang="en-US" dirty="0"/>
          </a:p>
        </p:txBody>
      </p:sp>
      <p:grpSp>
        <p:nvGrpSpPr>
          <p:cNvPr id="6" name="组合 8">
            <a:extLst>
              <a:ext uri="{FF2B5EF4-FFF2-40B4-BE49-F238E27FC236}">
                <a16:creationId xmlns:a16="http://schemas.microsoft.com/office/drawing/2014/main" id="{018B9BE8-BEB3-47FC-FC03-1297457D3322}"/>
              </a:ext>
            </a:extLst>
          </p:cNvPr>
          <p:cNvGrpSpPr/>
          <p:nvPr/>
        </p:nvGrpSpPr>
        <p:grpSpPr>
          <a:xfrm>
            <a:off x="1190581" y="1534831"/>
            <a:ext cx="3960153" cy="5009925"/>
            <a:chOff x="1376812" y="2177467"/>
            <a:chExt cx="5566156" cy="7844784"/>
          </a:xfrm>
        </p:grpSpPr>
        <p:pic>
          <p:nvPicPr>
            <p:cNvPr id="7" name="图片 2" descr="在这里插入图片描述">
              <a:extLst>
                <a:ext uri="{FF2B5EF4-FFF2-40B4-BE49-F238E27FC236}">
                  <a16:creationId xmlns:a16="http://schemas.microsoft.com/office/drawing/2014/main" id="{5D28CC6D-0FC1-5BD5-298D-7E9E0506FE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r:link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655"/>
            <a:stretch>
              <a:fillRect/>
            </a:stretch>
          </p:blipFill>
          <p:spPr bwMode="auto">
            <a:xfrm>
              <a:off x="1376812" y="2177467"/>
              <a:ext cx="5566156" cy="77815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矩形 5">
              <a:extLst>
                <a:ext uri="{FF2B5EF4-FFF2-40B4-BE49-F238E27FC236}">
                  <a16:creationId xmlns:a16="http://schemas.microsoft.com/office/drawing/2014/main" id="{41E7C4C5-2B13-6BEB-0C93-2F586EDE0234}"/>
                </a:ext>
              </a:extLst>
            </p:cNvPr>
            <p:cNvSpPr/>
            <p:nvPr/>
          </p:nvSpPr>
          <p:spPr>
            <a:xfrm>
              <a:off x="5384801" y="9651999"/>
              <a:ext cx="367070" cy="22941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文本框 7">
              <a:extLst>
                <a:ext uri="{FF2B5EF4-FFF2-40B4-BE49-F238E27FC236}">
                  <a16:creationId xmlns:a16="http://schemas.microsoft.com/office/drawing/2014/main" id="{980E1B02-099D-31CB-A4C9-80D17EDB6E46}"/>
                </a:ext>
              </a:extLst>
            </p:cNvPr>
            <p:cNvSpPr txBox="1"/>
            <p:nvPr/>
          </p:nvSpPr>
          <p:spPr>
            <a:xfrm>
              <a:off x="5384801" y="9540319"/>
              <a:ext cx="214664" cy="481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CA" altLang="zh-CN" sz="1400" dirty="0">
                  <a:latin typeface="Angsana New" panose="02020603050405020304" pitchFamily="18" charset="-34"/>
                  <a:cs typeface="Angsana New" panose="02020603050405020304" pitchFamily="18" charset="-34"/>
                </a:rPr>
                <a:t>2</a:t>
              </a:r>
              <a:endParaRPr kumimoji="1" lang="zh-CN" altLang="en-US" dirty="0">
                <a:latin typeface="Angsana New" panose="02020603050405020304" pitchFamily="18" charset="-34"/>
                <a:cs typeface="Angsana New" panose="02020603050405020304" pitchFamily="18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9764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6294F-36DD-D0C7-4D29-DA6B4586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Dataset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50ECFC-CC58-A29C-2DFD-9B260673360B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523" y="1577442"/>
            <a:ext cx="4011592" cy="3703115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0641984-5530-ACCE-3C95-C02A8D1B21F4}"/>
              </a:ext>
            </a:extLst>
          </p:cNvPr>
          <p:cNvGrpSpPr/>
          <p:nvPr/>
        </p:nvGrpSpPr>
        <p:grpSpPr>
          <a:xfrm>
            <a:off x="6308203" y="544011"/>
            <a:ext cx="4259483" cy="2727978"/>
            <a:chOff x="5711254" y="1643628"/>
            <a:chExt cx="5726950" cy="427181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68AAD6C-25F7-8B34-4750-6AD125346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1254" y="1690688"/>
              <a:ext cx="2837735" cy="422475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3946251-526D-A520-DF82-9C9D4C6CC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71660" y="1643628"/>
              <a:ext cx="2866544" cy="4224758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FD2EAA0-4BE6-72A4-E07F-FAE276AEE43A}"/>
              </a:ext>
            </a:extLst>
          </p:cNvPr>
          <p:cNvSpPr txBox="1"/>
          <p:nvPr/>
        </p:nvSpPr>
        <p:spPr>
          <a:xfrm>
            <a:off x="1250066" y="5741043"/>
            <a:ext cx="38636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Training dataset size: 20k (30% labeled)</a:t>
            </a:r>
          </a:p>
          <a:p>
            <a:r>
              <a:rPr lang="en-US" dirty="0"/>
              <a:t>Validation dataset size: 2k</a:t>
            </a:r>
          </a:p>
        </p:txBody>
      </p:sp>
      <p:pic>
        <p:nvPicPr>
          <p:cNvPr id="10" name="Picture 9" descr="Graphical user interface, text, application, table, email, Excel&#10;&#10;Description automatically generated">
            <a:extLst>
              <a:ext uri="{FF2B5EF4-FFF2-40B4-BE49-F238E27FC236}">
                <a16:creationId xmlns:a16="http://schemas.microsoft.com/office/drawing/2014/main" id="{CD8325A9-09DF-34D5-D772-F38777D34F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6551" y="3586012"/>
            <a:ext cx="4041076" cy="260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61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09BCE-C187-203D-8D17-4E1D3084D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E9245-3FF6-5F98-D984-1DEAAC42E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1278"/>
            <a:ext cx="10515599" cy="1204049"/>
          </a:xfrm>
        </p:spPr>
        <p:txBody>
          <a:bodyPr>
            <a:normAutofit/>
          </a:bodyPr>
          <a:lstStyle/>
          <a:p>
            <a:r>
              <a:rPr lang="en-US" dirty="0"/>
              <a:t>Evaluate the validation error by validation dataset.</a:t>
            </a:r>
          </a:p>
          <a:p>
            <a:r>
              <a:rPr lang="en-US" dirty="0"/>
              <a:t>Loss function: MSE (exact &amp; predict)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331176-0368-F1D8-46B9-4BEAF0C85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0398" y="1844519"/>
            <a:ext cx="2787731" cy="77509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8949961-5601-1FF2-ACBD-0D5DEEAC9265}"/>
              </a:ext>
            </a:extLst>
          </p:cNvPr>
          <p:cNvSpPr txBox="1">
            <a:spLocks/>
          </p:cNvSpPr>
          <p:nvPr/>
        </p:nvSpPr>
        <p:spPr>
          <a:xfrm>
            <a:off x="838197" y="2685327"/>
            <a:ext cx="8202201" cy="3991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</a:pPr>
            <a:r>
              <a:rPr lang="en-US" sz="1800" dirty="0"/>
              <a:t>Mean squared error (MSE) measures the amount of error in statistical models. It assesses the average squared difference between the observed and predicted values. When a model has no error, the MSE equals zero. As model error increases, its value increases. </a:t>
            </a:r>
          </a:p>
          <a:p>
            <a:pPr>
              <a:lnSpc>
                <a:spcPct val="170000"/>
              </a:lnSpc>
              <a:buFont typeface="Wingdings" pitchFamily="2" charset="2"/>
              <a:buChar char="§"/>
            </a:pPr>
            <a:r>
              <a:rPr lang="en-US" sz="1800" dirty="0"/>
              <a:t>In regression, the mean squared error represents the average squared residual. As the data points fall closer to the regression line, the model has less error, decreasing the MSE. A model with less error produces more precise predictions.</a:t>
            </a:r>
            <a:br>
              <a:rPr lang="en-US" sz="1800" dirty="0"/>
            </a:br>
            <a:endParaRPr lang="en-US" sz="1800" dirty="0"/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412D1946-5CA6-9BCC-D70A-6A6769A6A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0398" y="4719634"/>
            <a:ext cx="2519603" cy="158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642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44F6A-B367-15D6-D41B-FAA9CC4B3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F7F4174-2718-9F8E-5873-4A162FAC02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5869796"/>
              </p:ext>
            </p:extLst>
          </p:nvPr>
        </p:nvGraphicFramePr>
        <p:xfrm>
          <a:off x="1071302" y="2004189"/>
          <a:ext cx="8128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8117">
                  <a:extLst>
                    <a:ext uri="{9D8B030D-6E8A-4147-A177-3AD203B41FA5}">
                      <a16:colId xmlns:a16="http://schemas.microsoft.com/office/drawing/2014/main" val="1220935677"/>
                    </a:ext>
                  </a:extLst>
                </a:gridCol>
                <a:gridCol w="6189883">
                  <a:extLst>
                    <a:ext uri="{9D8B030D-6E8A-4147-A177-3AD203B41FA5}">
                      <a16:colId xmlns:a16="http://schemas.microsoft.com/office/drawing/2014/main" val="11799750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43676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Oct 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Search information and documents.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7031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Oct 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Pre-processing datasets.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072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Oct 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Prepare slides.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540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Nov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Presentation.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023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Nov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Proposal.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388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Nov 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Build prediction models.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141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Nov 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Finish code part and start final report.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943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Modify report and finish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356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1287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6DD2D-8808-0FDA-2B05-F9B297149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09407-9432-04B7-3F8E-55F31B0B6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95299" cy="4351338"/>
          </a:xfrm>
        </p:spPr>
        <p:txBody>
          <a:bodyPr/>
          <a:lstStyle/>
          <a:p>
            <a:r>
              <a:rPr lang="en-CA" sz="2400" i="1" dirty="0" err="1">
                <a:effectLst/>
              </a:rPr>
              <a:t>Alagappan</a:t>
            </a:r>
            <a:r>
              <a:rPr lang="en-CA" sz="2400" i="1" dirty="0">
                <a:effectLst/>
              </a:rPr>
              <a:t>, G.; Ong, </a:t>
            </a:r>
            <a:r>
              <a:rPr lang="en-CA" sz="2400" i="1" dirty="0" err="1">
                <a:effectLst/>
              </a:rPr>
              <a:t>J.R.;Yang</a:t>
            </a:r>
            <a:r>
              <a:rPr lang="en-CA" sz="2400" i="1" dirty="0">
                <a:effectLst/>
              </a:rPr>
              <a:t>, Z.; Ang, T.Y.L.; </a:t>
            </a:r>
            <a:r>
              <a:rPr lang="en-CA" sz="2400" i="1" dirty="0" err="1">
                <a:effectLst/>
              </a:rPr>
              <a:t>Zhao,W</a:t>
            </a:r>
            <a:r>
              <a:rPr lang="en-CA" sz="2400" i="1" dirty="0">
                <a:effectLst/>
              </a:rPr>
              <a:t>.; </a:t>
            </a:r>
            <a:r>
              <a:rPr lang="en-CA" sz="2400" i="1" dirty="0" err="1">
                <a:effectLst/>
              </a:rPr>
              <a:t>Jiang,Y</a:t>
            </a:r>
            <a:r>
              <a:rPr lang="en-CA" sz="2400" i="1" dirty="0">
                <a:effectLst/>
              </a:rPr>
              <a:t>.; </a:t>
            </a:r>
            <a:r>
              <a:rPr lang="en-CA" sz="2400" i="1" dirty="0" err="1">
                <a:effectLst/>
              </a:rPr>
              <a:t>Zhang,W</a:t>
            </a:r>
            <a:r>
              <a:rPr lang="en-CA" sz="2400" i="1" dirty="0">
                <a:effectLst/>
              </a:rPr>
              <a:t>.; </a:t>
            </a:r>
            <a:r>
              <a:rPr lang="en-CA" sz="2400" i="1" dirty="0" err="1">
                <a:effectLst/>
              </a:rPr>
              <a:t>Png</a:t>
            </a:r>
            <a:r>
              <a:rPr lang="en-CA" sz="2400" i="1" dirty="0">
                <a:effectLst/>
              </a:rPr>
              <a:t>, C.E. Leveraging AI in Photonics and Beyond. Photonics 2022, 9, 75. https://</a:t>
            </a:r>
            <a:r>
              <a:rPr lang="en-CA" sz="2400" i="1" dirty="0" err="1">
                <a:effectLst/>
              </a:rPr>
              <a:t>doi.org</a:t>
            </a:r>
            <a:r>
              <a:rPr lang="en-CA" sz="2400" i="1" dirty="0">
                <a:effectLst/>
              </a:rPr>
              <a:t>/10.3390/photonics9020075</a:t>
            </a:r>
          </a:p>
          <a:p>
            <a:r>
              <a:rPr lang="en-CA" sz="2400" i="1" dirty="0">
                <a:effectLst/>
              </a:rPr>
              <a:t>C. M. Chew and W. H. Weedon, “A 3d perfectly matched medium from modified Maxwell’s equations with stretched coordinates”, Microwave and Optical Tech. Lett., vol. 7, No. 13, pp. 599-604, 1994</a:t>
            </a:r>
          </a:p>
          <a:p>
            <a:r>
              <a:rPr lang="en-CA" sz="2400" i="1" dirty="0">
                <a:effectLst/>
                <a:hlinkClick r:id="rId2"/>
              </a:rPr>
              <a:t>https://pyimagesearch.com/2019/02/04/keras-multiple-inputs-and-mixed-data/</a:t>
            </a:r>
            <a:endParaRPr lang="en-CA" sz="2400" i="1" dirty="0">
              <a:effectLst/>
            </a:endParaRPr>
          </a:p>
          <a:p>
            <a:r>
              <a:rPr lang="en-CA" sz="2400" i="1" dirty="0">
                <a:effectLst/>
              </a:rPr>
              <a:t>AI4D Proposal: Deep learning optimization of frequency microcomb</a:t>
            </a:r>
          </a:p>
          <a:p>
            <a:endParaRPr lang="en-CA" sz="2400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552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443</Words>
  <Application>Microsoft Macintosh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Angsana New</vt:lpstr>
      <vt:lpstr>Arial</vt:lpstr>
      <vt:lpstr>Calibri</vt:lpstr>
      <vt:lpstr>Calibri Light</vt:lpstr>
      <vt:lpstr>Helvetica</vt:lpstr>
      <vt:lpstr>Wingdings</vt:lpstr>
      <vt:lpstr>Office Theme</vt:lpstr>
      <vt:lpstr>Prediction of optical waveguide parameters using CNN</vt:lpstr>
      <vt:lpstr>Electromagnetic field patterns of optical waveguide</vt:lpstr>
      <vt:lpstr>What am I doing? Using CNN models to predict optical waveguide parameters.</vt:lpstr>
      <vt:lpstr>Overview of model</vt:lpstr>
      <vt:lpstr>Dataset</vt:lpstr>
      <vt:lpstr>Evaluation</vt:lpstr>
      <vt:lpstr>Timeline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of optical waveguide parameters using CNN</dc:title>
  <dc:creator>Xuan Chen</dc:creator>
  <cp:lastModifiedBy>Xuan Chen</cp:lastModifiedBy>
  <cp:revision>9</cp:revision>
  <dcterms:created xsi:type="dcterms:W3CDTF">2022-10-30T18:25:24Z</dcterms:created>
  <dcterms:modified xsi:type="dcterms:W3CDTF">2022-11-06T22:38:46Z</dcterms:modified>
</cp:coreProperties>
</file>

<file path=docProps/thumbnail.jpeg>
</file>